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5" r:id="rId6"/>
    <p:sldId id="262" r:id="rId7"/>
    <p:sldId id="264" r:id="rId8"/>
    <p:sldId id="267" r:id="rId9"/>
    <p:sldId id="268" r:id="rId10"/>
    <p:sldId id="270" r:id="rId11"/>
    <p:sldId id="271" r:id="rId12"/>
    <p:sldId id="272" r:id="rId13"/>
    <p:sldId id="260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D4BC"/>
    <a:srgbClr val="2D3835"/>
    <a:srgbClr val="FFBC3A"/>
    <a:srgbClr val="FFFFC9"/>
    <a:srgbClr val="39D4BC"/>
    <a:srgbClr val="2F3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148D68-E42E-4C92-8B29-D554FFFC7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E99A32-BBC3-4F5D-A0CE-1F4C6C46D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CD813F-84F9-4835-9677-372C3CB8F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64F3-5504-4633-83CA-B5E08998FEE4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7C69AB-54DF-486D-9329-A1C6F821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29AE93-FA33-40D4-90DF-8B5094FAE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58D0F-0DB7-4042-A3D0-F021BFB066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910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576A49-E1AC-4AF5-8597-91149BAC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F1C7019-ADFD-4616-9A01-EC4E455AB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B3A61B-8A35-46A3-B5DD-4C068000D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64F3-5504-4633-83CA-B5E08998FEE4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693B2D-A895-432F-A483-3F3646EC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458AAE-2CE0-4601-916F-14F23BF66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58D0F-0DB7-4042-A3D0-F021BFB066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2481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3B0EBAF-847B-4F93-8C68-18D563377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168C11-0DA8-4FC5-93ED-AF6078F00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DB9A19-EB70-4599-814C-ACB3108D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64F3-5504-4633-83CA-B5E08998FEE4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B50355-F749-42D5-B566-1F14BA45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6387FB-8B0B-4871-8508-3E448B006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58D0F-0DB7-4042-A3D0-F021BFB066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85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A799AC-128A-4813-8AA7-5CA8A8C6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5C2077-9B96-40D0-A12A-221D6CECC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7B57B7-9E2C-4471-9DD7-F504123AE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64F3-5504-4633-83CA-B5E08998FEE4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D2FC1E-69C3-4B1C-8635-9653DBCB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8DDAB1-0292-405A-B5E7-738A2062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58D0F-0DB7-4042-A3D0-F021BFB066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130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0006E9-4167-4335-ADDD-1823A612F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AA0373-DF42-4AEC-9B55-B00215FB8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30BC51-EE93-4829-B7DB-05820C6A2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64F3-5504-4633-83CA-B5E08998FEE4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725F1A-1581-4F28-AA4F-36C031B5F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7F1250-0C2A-4BC5-8BF1-59A44D8F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58D0F-0DB7-4042-A3D0-F021BFB066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271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794864-29FC-49C1-9B62-71EE93E1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7CE68D-C435-4831-8A31-31F47F529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8401AD-847A-41D7-9C21-C87E7D8E4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C9F803-EB3A-4A0A-AE61-DA839037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64F3-5504-4633-83CA-B5E08998FEE4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297BDB-F734-4721-B96A-85CCE976F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99C561-3FC4-4CB7-BA39-BF16785A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58D0F-0DB7-4042-A3D0-F021BFB066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976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ADF55D-3AA8-4EDB-ACDC-D168C914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9228DE-E032-4F53-8E7D-A80CC1531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CE6A40-1C01-4586-855B-0ACC0B19C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3674955-7ABE-43F9-8D63-059E2A606A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7757218-5370-4054-8C9D-E7A95BDAD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9262457-75BD-40CC-836B-9983BDF91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64F3-5504-4633-83CA-B5E08998FEE4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5672DCB-90A8-46F2-8BF6-16DA4904D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42D5E71-C223-47B9-96E9-3C6341D7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58D0F-0DB7-4042-A3D0-F021BFB066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61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17A0E0-C822-42DD-8C66-41862379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F1FC65-041B-48C9-97E1-AB95681CA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64F3-5504-4633-83CA-B5E08998FEE4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57462F-277E-4CFF-9EB7-137A6FE6B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0B84DAF-5627-4251-A17D-FEAA5AFF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58D0F-0DB7-4042-A3D0-F021BFB066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31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A37A4BA-AB1E-466B-8271-A1D5D8E0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64F3-5504-4633-83CA-B5E08998FEE4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0264D9F-3B68-4E79-868B-0219C301D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33239F9-D41A-45FC-9C5B-A59F2C76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58D0F-0DB7-4042-A3D0-F021BFB066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0881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A63978-BACA-4697-9703-9ED059CC1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2A09CB-4C2C-4AF5-9569-29CC022C7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11FA0A-05C0-4CD0-8216-44E0A5A5C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AF52BAF-FF31-4CC5-8F82-AC2789997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64F3-5504-4633-83CA-B5E08998FEE4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059E3C7-93F5-413B-A477-A3552726C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2F2A08-4952-48A3-B504-3215ACAC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58D0F-0DB7-4042-A3D0-F021BFB066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55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47095-98A3-4141-8245-BD5DC4EA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C4B5982-12B7-4C0A-B225-4A186E69E7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FB373-9F75-439C-81F6-2D847F2BE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323EE0-ECD3-4830-89E2-551512DE8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64F3-5504-4633-83CA-B5E08998FEE4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AF7A10-05F8-4239-A134-8545A53D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485865-BE1F-4111-827C-57DEBD44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58D0F-0DB7-4042-A3D0-F021BFB066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949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BAD643-5133-42DE-A101-31988C29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44BD7B-C2E2-47B6-A5DE-A12E86931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48C56F-F4DE-4E6C-AE58-9957618456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464F3-5504-4633-83CA-B5E08998FEE4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03D8AF-DA83-406E-B4B2-76A838CC0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E1ADB6-65E3-4991-AE85-D339B009E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58D0F-0DB7-4042-A3D0-F021BFB066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676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leninka.ru/article/n/geomarketingovye-informatsionnye-sistemy-kak-instrument-razvitiya-rynochnogo-potentsiala-regiona" TargetMode="External"/><Relationship Id="rId2" Type="http://schemas.openxmlformats.org/officeDocument/2006/relationships/hyperlink" Target="https://p-solovev.ru/internet-marketing/geomarket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8097B736-4664-4B00-B16B-065367D0A595}"/>
              </a:ext>
            </a:extLst>
          </p:cNvPr>
          <p:cNvSpPr/>
          <p:nvPr/>
        </p:nvSpPr>
        <p:spPr>
          <a:xfrm>
            <a:off x="4957012" y="-923743"/>
            <a:ext cx="9138622" cy="8705485"/>
          </a:xfrm>
          <a:prstGeom prst="ellipse">
            <a:avLst/>
          </a:pr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 l="-9280" r="-92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629ED8-7772-4E3E-B45A-089113049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847" y="2568903"/>
            <a:ext cx="6589059" cy="1421187"/>
          </a:xfrm>
          <a:solidFill>
            <a:srgbClr val="39D4BC"/>
          </a:solidFill>
        </p:spPr>
        <p:txBody>
          <a:bodyPr>
            <a:noAutofit/>
          </a:bodyPr>
          <a:lstStyle/>
          <a:p>
            <a:pPr algn="l"/>
            <a:r>
              <a:rPr lang="ru-RU" sz="4400" dirty="0">
                <a:solidFill>
                  <a:schemeClr val="bg1"/>
                </a:solidFill>
              </a:rPr>
              <a:t>Геомаркетинговый анализ больших данных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CD90C6-CB5A-4AF5-B72C-3A52BD8DD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847" y="3990090"/>
            <a:ext cx="3899647" cy="1655762"/>
          </a:xfrm>
        </p:spPr>
        <p:txBody>
          <a:bodyPr/>
          <a:lstStyle/>
          <a:p>
            <a:pPr algn="l"/>
            <a:r>
              <a:rPr lang="ru-RU" dirty="0">
                <a:solidFill>
                  <a:srgbClr val="2D3835"/>
                </a:solidFill>
              </a:rPr>
              <a:t>Подготовил</a:t>
            </a:r>
            <a:r>
              <a:rPr lang="en-US" dirty="0">
                <a:solidFill>
                  <a:srgbClr val="2D3835"/>
                </a:solidFill>
              </a:rPr>
              <a:t>: </a:t>
            </a:r>
            <a:r>
              <a:rPr lang="ru-RU" dirty="0">
                <a:solidFill>
                  <a:srgbClr val="2D3835"/>
                </a:solidFill>
              </a:rPr>
              <a:t>Богданов Ренат</a:t>
            </a:r>
          </a:p>
        </p:txBody>
      </p:sp>
    </p:spTree>
    <p:extLst>
      <p:ext uri="{BB962C8B-B14F-4D97-AF65-F5344CB8AC3E}">
        <p14:creationId xmlns:p14="http://schemas.microsoft.com/office/powerpoint/2010/main" val="3373970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4">
            <a:extLst>
              <a:ext uri="{FF2B5EF4-FFF2-40B4-BE49-F238E27FC236}">
                <a16:creationId xmlns:a16="http://schemas.microsoft.com/office/drawing/2014/main" id="{9A7BD339-4B8E-49DB-B0AC-51F8C310A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3" t="5767" r="4608" b="4277"/>
          <a:stretch/>
        </p:blipFill>
        <p:spPr>
          <a:xfrm>
            <a:off x="5059680" y="1019045"/>
            <a:ext cx="7132320" cy="513571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778228-B1B5-4B27-8D57-40D4A3143B56}"/>
              </a:ext>
            </a:extLst>
          </p:cNvPr>
          <p:cNvSpPr txBox="1"/>
          <p:nvPr/>
        </p:nvSpPr>
        <p:spPr>
          <a:xfrm>
            <a:off x="838199" y="1019045"/>
            <a:ext cx="3945554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solidFill>
                  <a:srgbClr val="000000"/>
                </a:solidFill>
                <a:latin typeface="REG"/>
              </a:rPr>
              <a:t>Построив карту Санкт-Петербурга и Ленинградской области с данными по АЗС конкурентов (топ-6) и АЗС Shell в программе QGIS, авторы выбрали 6 потенциальных областей для АЗС: область Стрельны, Сертолово, запад Адмиралтейского района, МО Полюстрово, область г. Пушкин и область Ковалево.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9BB9285-A5B1-4765-8AFE-30A0E53E0C33}"/>
              </a:ext>
            </a:extLst>
          </p:cNvPr>
          <p:cNvCxnSpPr>
            <a:cxnSpLocks/>
          </p:cNvCxnSpPr>
          <p:nvPr/>
        </p:nvCxnSpPr>
        <p:spPr>
          <a:xfrm>
            <a:off x="4973855" y="1086737"/>
            <a:ext cx="0" cy="4752217"/>
          </a:xfrm>
          <a:prstGeom prst="line">
            <a:avLst/>
          </a:prstGeom>
          <a:ln w="76200">
            <a:solidFill>
              <a:srgbClr val="3AD4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806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778228-B1B5-4B27-8D57-40D4A3143B56}"/>
              </a:ext>
            </a:extLst>
          </p:cNvPr>
          <p:cNvSpPr txBox="1"/>
          <p:nvPr/>
        </p:nvSpPr>
        <p:spPr>
          <a:xfrm>
            <a:off x="838198" y="1019045"/>
            <a:ext cx="5571567" cy="5414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solidFill>
                  <a:srgbClr val="000000"/>
                </a:solidFill>
                <a:latin typeface="REG"/>
              </a:rPr>
              <a:t>Оптимальная область на основе исследования рынка недвижимости и наличия конкурентов - точка близ города Пушкин на Витебском проспекте, т.к. Там</a:t>
            </a:r>
            <a:r>
              <a:rPr lang="en-US" dirty="0">
                <a:solidFill>
                  <a:srgbClr val="000000"/>
                </a:solidFill>
                <a:latin typeface="REG"/>
              </a:rPr>
              <a:t>:</a:t>
            </a:r>
            <a:endParaRPr lang="ru-RU" dirty="0">
              <a:solidFill>
                <a:srgbClr val="000000"/>
              </a:solidFill>
              <a:latin typeface="REG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REG"/>
              </a:rPr>
              <a:t>высокий суммарный автопоток за сутки ввиду большого количества дорог в 15-минутной доступности;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REG"/>
              </a:rPr>
              <a:t>высокий автопоток на Витебском проспекте (10182 — 20485 автомобилей в час);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REG"/>
              </a:rPr>
              <a:t>В 15-минутной доступности находятся 3 объекта АЗС конкурентов и одна АЗС Shell. Все они находятся по другую сторону от Витебского проспекта;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REG"/>
              </a:rPr>
              <a:t>Местоположение удовлетворяет требованиям для строительства АЗС: участок находится на допустимом расстоянии от жилых домов, железной дороги и иных объектов (НПБ, 2021).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ru-RU" dirty="0">
              <a:solidFill>
                <a:srgbClr val="000000"/>
              </a:solidFill>
              <a:latin typeface="REG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9BB9285-A5B1-4765-8AFE-30A0E53E0C33}"/>
              </a:ext>
            </a:extLst>
          </p:cNvPr>
          <p:cNvCxnSpPr>
            <a:cxnSpLocks/>
          </p:cNvCxnSpPr>
          <p:nvPr/>
        </p:nvCxnSpPr>
        <p:spPr>
          <a:xfrm>
            <a:off x="6542700" y="1239935"/>
            <a:ext cx="0" cy="4752217"/>
          </a:xfrm>
          <a:prstGeom prst="line">
            <a:avLst/>
          </a:prstGeom>
          <a:ln w="76200">
            <a:solidFill>
              <a:srgbClr val="3AD4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0DE7A8-2ACA-4687-B281-46BDA134F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98" y="1882588"/>
            <a:ext cx="4971777" cy="331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77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E25591-4F3D-42CC-9E53-B037B205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097B30-7C1C-4BA0-99C6-2B41C3C5E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3000" dirty="0">
                <a:solidFill>
                  <a:srgbClr val="000000"/>
                </a:solidFill>
                <a:latin typeface="REG"/>
              </a:rPr>
              <a:t>Геомаркетинговый анализ больших данных является мощным инструментом в современной маркетинговой стратегии. Использование больших данных с географической составляющей позволяет компаниям понять и использовать информацию о местоположении потребителей для таргетирования, персонализации и оптимизации маркетинговых действий.</a:t>
            </a:r>
            <a:br>
              <a:rPr lang="ru-RU" sz="3000" dirty="0">
                <a:solidFill>
                  <a:srgbClr val="000000"/>
                </a:solidFill>
                <a:latin typeface="REG"/>
              </a:rPr>
            </a:br>
            <a:br>
              <a:rPr lang="ru-RU" sz="3000" dirty="0">
                <a:solidFill>
                  <a:srgbClr val="000000"/>
                </a:solidFill>
                <a:latin typeface="REG"/>
              </a:rPr>
            </a:br>
            <a:r>
              <a:rPr lang="ru-RU" sz="3000" dirty="0">
                <a:solidFill>
                  <a:srgbClr val="000000"/>
                </a:solidFill>
                <a:latin typeface="REG"/>
              </a:rPr>
              <a:t>Геомаркетинговый анализ важную роль в планировании рынка, продвижении и управлении логистикой. Он обеспечивает компаниям преимущества в определении рыночного потенциала, анализе поведения потребителей и материальных потоков. Также, он позволяет более эффективно достигать целевой аудитории и улучшать клиентское обслуживание.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6933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F7273F-FC06-4D84-B733-60712AEA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441DE7-0B62-41BA-9429-F1CD3461D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EG"/>
              </a:rPr>
              <a:t>С. В.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EG"/>
              </a:rPr>
              <a:t>Шайтура</a:t>
            </a:r>
            <a:r>
              <a:rPr lang="ru-RU" b="0" i="0" dirty="0">
                <a:solidFill>
                  <a:srgbClr val="000000"/>
                </a:solidFill>
                <a:effectLst/>
                <a:latin typeface="REG"/>
              </a:rPr>
              <a:t>, Д. А. Галкин, </a:t>
            </a:r>
            <a:r>
              <a:rPr lang="en-US" b="0" i="0" dirty="0">
                <a:solidFill>
                  <a:srgbClr val="000000"/>
                </a:solidFill>
                <a:effectLst/>
                <a:latin typeface="REG"/>
              </a:rPr>
              <a:t>“</a:t>
            </a:r>
            <a:r>
              <a:rPr lang="ru-RU" b="0" i="0" dirty="0">
                <a:solidFill>
                  <a:srgbClr val="000000"/>
                </a:solidFill>
                <a:effectLst/>
                <a:latin typeface="REG"/>
              </a:rPr>
              <a:t>Геомаркетинговый анализ больших данных</a:t>
            </a:r>
            <a:r>
              <a:rPr lang="en-US" b="0" i="0" dirty="0">
                <a:solidFill>
                  <a:srgbClr val="000000"/>
                </a:solidFill>
                <a:effectLst/>
                <a:latin typeface="REG"/>
              </a:rPr>
              <a:t>”</a:t>
            </a:r>
            <a:endParaRPr lang="ru-RU" b="0" i="0" dirty="0">
              <a:solidFill>
                <a:srgbClr val="000000"/>
              </a:solidFill>
              <a:effectLst/>
              <a:latin typeface="REG"/>
            </a:endParaRPr>
          </a:p>
          <a:p>
            <a:r>
              <a:rPr lang="ru-RU" b="0" i="0" dirty="0" err="1">
                <a:solidFill>
                  <a:srgbClr val="000000"/>
                </a:solidFill>
                <a:effectLst/>
                <a:latin typeface="REG"/>
              </a:rPr>
              <a:t>Бабаназаров</a:t>
            </a:r>
            <a:r>
              <a:rPr lang="ru-RU" b="0" i="0" dirty="0">
                <a:solidFill>
                  <a:srgbClr val="000000"/>
                </a:solidFill>
                <a:effectLst/>
                <a:latin typeface="REG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EG"/>
              </a:rPr>
              <a:t>Нарлы</a:t>
            </a:r>
            <a:r>
              <a:rPr lang="en-US" dirty="0">
                <a:solidFill>
                  <a:srgbClr val="000000"/>
                </a:solidFill>
                <a:latin typeface="REG"/>
              </a:rPr>
              <a:t>, </a:t>
            </a:r>
            <a:r>
              <a:rPr lang="en-US" dirty="0"/>
              <a:t>“</a:t>
            </a:r>
            <a:r>
              <a:rPr lang="ru-RU" b="0" i="0" dirty="0">
                <a:solidFill>
                  <a:srgbClr val="000000"/>
                </a:solidFill>
                <a:effectLst/>
                <a:latin typeface="REG"/>
              </a:rPr>
              <a:t>Роль больших данных в маркетинге</a:t>
            </a:r>
            <a:r>
              <a:rPr lang="en-US" dirty="0"/>
              <a:t>” – </a:t>
            </a:r>
            <a:endParaRPr lang="ru-RU" dirty="0"/>
          </a:p>
          <a:p>
            <a:r>
              <a:rPr lang="en-US" dirty="0"/>
              <a:t>“</a:t>
            </a:r>
            <a:r>
              <a:rPr lang="ru-RU" dirty="0" err="1"/>
              <a:t>Геомаркетинг</a:t>
            </a:r>
            <a:r>
              <a:rPr lang="en-US" dirty="0"/>
              <a:t>”</a:t>
            </a:r>
            <a:r>
              <a:rPr lang="ru-RU" dirty="0"/>
              <a:t> - </a:t>
            </a:r>
            <a:r>
              <a:rPr lang="en-US" dirty="0">
                <a:hlinkClick r:id="rId2"/>
              </a:rPr>
              <a:t>https://p-solovev.ru/internet-marketing/geomarketing</a:t>
            </a:r>
            <a:endParaRPr lang="ru-RU" dirty="0"/>
          </a:p>
          <a:p>
            <a:r>
              <a:rPr lang="en-US" dirty="0"/>
              <a:t>“</a:t>
            </a:r>
            <a:r>
              <a:rPr lang="ru-RU" b="0" i="0" dirty="0">
                <a:solidFill>
                  <a:srgbClr val="000000"/>
                </a:solidFill>
                <a:effectLst/>
                <a:latin typeface="REG"/>
              </a:rPr>
              <a:t>Геомаркетинговые информационные системы как инструмент развития рыночного потенциала региона</a:t>
            </a:r>
            <a:r>
              <a:rPr lang="en-US" dirty="0"/>
              <a:t>”</a:t>
            </a:r>
            <a:r>
              <a:rPr lang="ru-RU" dirty="0"/>
              <a:t> </a:t>
            </a:r>
            <a:r>
              <a:rPr lang="en-US" dirty="0">
                <a:hlinkClick r:id="rId3"/>
              </a:rPr>
              <a:t>https://cyberleninka.ru/article/n/geomarketingovye-informatsionnye-sistemy-kak-instrument-razvitiya-rynochnogo-potentsiala-regiona</a:t>
            </a:r>
            <a:endParaRPr lang="en-US" dirty="0"/>
          </a:p>
          <a:p>
            <a:r>
              <a:rPr lang="ru-RU" dirty="0"/>
              <a:t>И. В. </a:t>
            </a:r>
            <a:r>
              <a:rPr lang="ru-RU" dirty="0" err="1"/>
              <a:t>Чекашкина</a:t>
            </a:r>
            <a:r>
              <a:rPr lang="en-US" dirty="0"/>
              <a:t>, “</a:t>
            </a:r>
            <a:r>
              <a:rPr lang="ru-RU" dirty="0"/>
              <a:t>Геомаркетинговые исследования как инструмент повышения эффективности рыночной деятельности</a:t>
            </a:r>
            <a:r>
              <a:rPr lang="en-US" dirty="0"/>
              <a:t>”</a:t>
            </a:r>
          </a:p>
          <a:p>
            <a:pPr algn="l"/>
            <a:r>
              <a:rPr lang="ru-RU" dirty="0"/>
              <a:t>М. Булгаков</a:t>
            </a:r>
            <a:r>
              <a:rPr lang="en-US" dirty="0"/>
              <a:t>, </a:t>
            </a:r>
            <a:r>
              <a:rPr lang="ru-RU" dirty="0"/>
              <a:t>Р. Рощупкин</a:t>
            </a:r>
            <a:r>
              <a:rPr lang="en-US" dirty="0"/>
              <a:t>, </a:t>
            </a:r>
            <a:r>
              <a:rPr lang="ru-RU" dirty="0"/>
              <a:t>М. Суслова</a:t>
            </a:r>
            <a:r>
              <a:rPr lang="en-US" dirty="0"/>
              <a:t>, </a:t>
            </a:r>
            <a:r>
              <a:rPr lang="ru-RU" dirty="0"/>
              <a:t>Е. </a:t>
            </a:r>
            <a:r>
              <a:rPr lang="ru-RU" dirty="0" err="1"/>
              <a:t>Полываная</a:t>
            </a:r>
            <a:r>
              <a:rPr lang="en-US" dirty="0"/>
              <a:t>, “</a:t>
            </a:r>
            <a:r>
              <a:rPr lang="ru-RU" dirty="0"/>
              <a:t>Выбор места размещения АЗС в г. Санкт-Петербург</a:t>
            </a:r>
            <a:r>
              <a:rPr lang="en-US" dirty="0"/>
              <a:t>’</a:t>
            </a:r>
            <a:endParaRPr lang="ru-RU" dirty="0"/>
          </a:p>
          <a:p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A04A455-67B0-4F6F-BACB-0ECE75B14ACE}"/>
              </a:ext>
            </a:extLst>
          </p:cNvPr>
          <p:cNvCxnSpPr>
            <a:cxnSpLocks/>
          </p:cNvCxnSpPr>
          <p:nvPr/>
        </p:nvCxnSpPr>
        <p:spPr>
          <a:xfrm>
            <a:off x="838200" y="1584810"/>
            <a:ext cx="4831080" cy="0"/>
          </a:xfrm>
          <a:prstGeom prst="line">
            <a:avLst/>
          </a:prstGeom>
          <a:ln w="76200">
            <a:solidFill>
              <a:srgbClr val="3AD4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825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AA00B-E9B2-47D1-A74F-1DE62B0E0063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ru-RU" dirty="0"/>
              <a:t>Что такое большие данные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78228-B1B5-4B27-8D57-40D4A3143B56}"/>
              </a:ext>
            </a:extLst>
          </p:cNvPr>
          <p:cNvSpPr txBox="1"/>
          <p:nvPr/>
        </p:nvSpPr>
        <p:spPr>
          <a:xfrm>
            <a:off x="838200" y="2038494"/>
            <a:ext cx="4831080" cy="419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Большие данные (англ. </a:t>
            </a:r>
            <a:r>
              <a:rPr lang="ru-RU" dirty="0" err="1">
                <a:ea typeface="Calibri" panose="020F0502020204030204" pitchFamily="34" charset="0"/>
                <a:cs typeface="Times New Roman" panose="02020603050405020304" pitchFamily="18" charset="0"/>
              </a:rPr>
              <a:t>big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) — обозначение структурированных и неструктурированных данных огромных объёмов и значительного многообразия, эффективно обрабатываемых горизонтально масштабируемыми программными инструментами, появившимися в конце 2000-х годов и альтернативных традиционным системам управления базами данных и решениям класса Business Intelligence.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9BB9285-A5B1-4765-8AFE-30A0E53E0C33}"/>
              </a:ext>
            </a:extLst>
          </p:cNvPr>
          <p:cNvCxnSpPr>
            <a:cxnSpLocks/>
          </p:cNvCxnSpPr>
          <p:nvPr/>
        </p:nvCxnSpPr>
        <p:spPr>
          <a:xfrm>
            <a:off x="838200" y="1690688"/>
            <a:ext cx="4831080" cy="0"/>
          </a:xfrm>
          <a:prstGeom prst="line">
            <a:avLst/>
          </a:prstGeom>
          <a:ln w="76200">
            <a:solidFill>
              <a:srgbClr val="3AD4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0DC5F2-79D7-4C7E-BFAB-78F1A6A91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100" y="1690688"/>
            <a:ext cx="5383593" cy="38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2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AA00B-E9B2-47D1-A74F-1DE62B0E0063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ru-RU" dirty="0"/>
              <a:t>Значение больших данных в маркетинге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78228-B1B5-4B27-8D57-40D4A3143B56}"/>
              </a:ext>
            </a:extLst>
          </p:cNvPr>
          <p:cNvSpPr txBox="1"/>
          <p:nvPr/>
        </p:nvSpPr>
        <p:spPr>
          <a:xfrm>
            <a:off x="838200" y="2038494"/>
            <a:ext cx="4831080" cy="5126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Сочетая большие данные с интегрированной стратегией управления маркетингом, маркетинговые организации могут оказать существенное влияние в следующих ключевых областях: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Привлечение клиентов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Удержание и лояльность клиентов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Маркетинговая оптимизация/производительность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ru-RU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9BB9285-A5B1-4765-8AFE-30A0E53E0C33}"/>
              </a:ext>
            </a:extLst>
          </p:cNvPr>
          <p:cNvCxnSpPr>
            <a:cxnSpLocks/>
          </p:cNvCxnSpPr>
          <p:nvPr/>
        </p:nvCxnSpPr>
        <p:spPr>
          <a:xfrm>
            <a:off x="838200" y="1690688"/>
            <a:ext cx="4831080" cy="0"/>
          </a:xfrm>
          <a:prstGeom prst="line">
            <a:avLst/>
          </a:prstGeom>
          <a:ln w="76200">
            <a:solidFill>
              <a:srgbClr val="3AD4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30E230-5C24-482F-AC40-EC5BD5083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2" r="9715"/>
          <a:stretch/>
        </p:blipFill>
        <p:spPr>
          <a:xfrm>
            <a:off x="5669280" y="1912069"/>
            <a:ext cx="6304548" cy="41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60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A72A9D-6BA3-411C-8046-C45C3B1A2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556" y="1693853"/>
            <a:ext cx="4935927" cy="3640346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AA00B-E9B2-47D1-A74F-1DE62B0E0063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ru-RU" dirty="0"/>
              <a:t>Что такое </a:t>
            </a:r>
            <a:r>
              <a:rPr lang="ru-RU" dirty="0" err="1"/>
              <a:t>геомаркетинг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78228-B1B5-4B27-8D57-40D4A3143B56}"/>
              </a:ext>
            </a:extLst>
          </p:cNvPr>
          <p:cNvSpPr txBox="1"/>
          <p:nvPr/>
        </p:nvSpPr>
        <p:spPr>
          <a:xfrm>
            <a:off x="838200" y="2038494"/>
            <a:ext cx="4831080" cy="2961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Геомаркетинг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(географический маркетинг) — маркетинговая дисциплина, направленная на взаимодействие с локальной аудиторией, выделенной по географическому признаку, с целью планирования, продвижения и осуществления деятельности в области сбыта продукции.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9BB9285-A5B1-4765-8AFE-30A0E53E0C33}"/>
              </a:ext>
            </a:extLst>
          </p:cNvPr>
          <p:cNvCxnSpPr>
            <a:cxnSpLocks/>
          </p:cNvCxnSpPr>
          <p:nvPr/>
        </p:nvCxnSpPr>
        <p:spPr>
          <a:xfrm>
            <a:off x="838200" y="1690688"/>
            <a:ext cx="4831080" cy="0"/>
          </a:xfrm>
          <a:prstGeom prst="line">
            <a:avLst/>
          </a:prstGeom>
          <a:ln w="76200">
            <a:solidFill>
              <a:srgbClr val="3AD4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14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DD88A3-33B4-4389-A994-6365521B0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53" y="1802080"/>
            <a:ext cx="5680447" cy="378885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AA00B-E9B2-47D1-A74F-1DE62B0E0063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ru-RU" dirty="0"/>
              <a:t>Цель </a:t>
            </a:r>
            <a:r>
              <a:rPr lang="ru-RU" dirty="0" err="1"/>
              <a:t>геомаркетинга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78228-B1B5-4B27-8D57-40D4A3143B56}"/>
              </a:ext>
            </a:extLst>
          </p:cNvPr>
          <p:cNvSpPr txBox="1"/>
          <p:nvPr/>
        </p:nvSpPr>
        <p:spPr>
          <a:xfrm>
            <a:off x="838200" y="2038494"/>
            <a:ext cx="6496251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Целью </a:t>
            </a: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геомаркетинга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является повышение эффективности ведения бизнеса на основе пространственно-временного изучения реальных разнородных данных - мониторинг, прогноз, управление пространственно-распределенными бизнес-структурами за счет выявления скрытых закономерностей поведения спроса на продукцию в пространственно-временном разрезе и принятия решений, нацеленных на ведение эффективного бизнеса в условиях быстро меняющейся социально-экономической среды.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9BB9285-A5B1-4765-8AFE-30A0E53E0C33}"/>
              </a:ext>
            </a:extLst>
          </p:cNvPr>
          <p:cNvCxnSpPr>
            <a:cxnSpLocks/>
          </p:cNvCxnSpPr>
          <p:nvPr/>
        </p:nvCxnSpPr>
        <p:spPr>
          <a:xfrm>
            <a:off x="838200" y="1690688"/>
            <a:ext cx="4831080" cy="0"/>
          </a:xfrm>
          <a:prstGeom prst="line">
            <a:avLst/>
          </a:prstGeom>
          <a:ln w="76200">
            <a:solidFill>
              <a:srgbClr val="3AD4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732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AA00B-E9B2-47D1-A74F-1DE62B0E0063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ru-RU" dirty="0"/>
              <a:t>Геомаркетинговые информационные системы (ГИС)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78228-B1B5-4B27-8D57-40D4A3143B56}"/>
              </a:ext>
            </a:extLst>
          </p:cNvPr>
          <p:cNvSpPr txBox="1"/>
          <p:nvPr/>
        </p:nvSpPr>
        <p:spPr>
          <a:xfrm>
            <a:off x="838200" y="2038494"/>
            <a:ext cx="4831080" cy="4825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b="0" i="0" dirty="0">
                <a:solidFill>
                  <a:srgbClr val="000000"/>
                </a:solidFill>
                <a:effectLst/>
                <a:latin typeface="REG"/>
              </a:rPr>
              <a:t>ГИС - это информационная система, обеспечивающая сбор, хранение, обработку, анализ, распространение и визуализацию данных распределенных как в пространстве, так и во времени.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b="0" i="0" dirty="0">
                <a:solidFill>
                  <a:srgbClr val="000000"/>
                </a:solidFill>
                <a:effectLst/>
                <a:latin typeface="REG"/>
              </a:rPr>
              <a:t>Также ГИС представляет собой специализированное программное обеспечение (программную оболочку), которое позволяет осуществлять, перечисленные выше, функции ГИС.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ru-RU" dirty="0">
              <a:solidFill>
                <a:srgbClr val="000000"/>
              </a:solidFill>
              <a:latin typeface="REG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9BB9285-A5B1-4765-8AFE-30A0E53E0C33}"/>
              </a:ext>
            </a:extLst>
          </p:cNvPr>
          <p:cNvCxnSpPr>
            <a:cxnSpLocks/>
          </p:cNvCxnSpPr>
          <p:nvPr/>
        </p:nvCxnSpPr>
        <p:spPr>
          <a:xfrm>
            <a:off x="838200" y="1690688"/>
            <a:ext cx="4831080" cy="0"/>
          </a:xfrm>
          <a:prstGeom prst="line">
            <a:avLst/>
          </a:prstGeom>
          <a:ln w="76200">
            <a:solidFill>
              <a:srgbClr val="3AD4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88EC0A-868D-418B-9A63-489B3E395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6" r="7948"/>
          <a:stretch/>
        </p:blipFill>
        <p:spPr>
          <a:xfrm>
            <a:off x="5958038" y="1690688"/>
            <a:ext cx="5611528" cy="3779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235592-9A91-4311-9FAD-D6D6D1BCF6D8}"/>
              </a:ext>
            </a:extLst>
          </p:cNvPr>
          <p:cNvSpPr txBox="1"/>
          <p:nvPr/>
        </p:nvSpPr>
        <p:spPr>
          <a:xfrm>
            <a:off x="7892716" y="5469718"/>
            <a:ext cx="174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Пример ГИС</a:t>
            </a:r>
          </a:p>
        </p:txBody>
      </p:sp>
    </p:spTree>
    <p:extLst>
      <p:ext uri="{BB962C8B-B14F-4D97-AF65-F5344CB8AC3E}">
        <p14:creationId xmlns:p14="http://schemas.microsoft.com/office/powerpoint/2010/main" val="2697927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A42EAD-AB9C-40E0-849A-D652F81DA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044" y="1690688"/>
            <a:ext cx="7805737" cy="517848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AA00B-E9B2-47D1-A74F-1DE62B0E0063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ru-RU" dirty="0"/>
              <a:t>Маркетинговые задачи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78228-B1B5-4B27-8D57-40D4A3143B56}"/>
              </a:ext>
            </a:extLst>
          </p:cNvPr>
          <p:cNvSpPr txBox="1"/>
          <p:nvPr/>
        </p:nvSpPr>
        <p:spPr>
          <a:xfrm>
            <a:off x="838200" y="2038494"/>
            <a:ext cx="4831080" cy="4404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REG"/>
              </a:rPr>
              <a:t>FMCG-ритейл (товары повседневного спроса)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0000"/>
                </a:solidFill>
                <a:latin typeface="REG"/>
              </a:rPr>
              <a:t>fast-food</a:t>
            </a:r>
            <a:r>
              <a:rPr lang="ru-RU" dirty="0">
                <a:solidFill>
                  <a:srgbClr val="000000"/>
                </a:solidFill>
                <a:latin typeface="REG"/>
              </a:rPr>
              <a:t> ритейл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0000"/>
                </a:solidFill>
                <a:latin typeface="REG"/>
              </a:rPr>
              <a:t>HoReCa</a:t>
            </a:r>
            <a:r>
              <a:rPr lang="ru-RU" dirty="0">
                <a:solidFill>
                  <a:srgbClr val="000000"/>
                </a:solidFill>
                <a:latin typeface="REG"/>
              </a:rPr>
              <a:t> (бизнесы, связанные с индустрией обслуживания гостей)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REG"/>
              </a:rPr>
              <a:t>Банковское и медицинское обслуживание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REG"/>
              </a:rPr>
              <a:t>Фитнес-индустрия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REG"/>
              </a:rPr>
              <a:t>Девелопмент и инвестиции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REG"/>
              </a:rPr>
              <a:t>Транспорт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9BB9285-A5B1-4765-8AFE-30A0E53E0C33}"/>
              </a:ext>
            </a:extLst>
          </p:cNvPr>
          <p:cNvCxnSpPr>
            <a:cxnSpLocks/>
          </p:cNvCxnSpPr>
          <p:nvPr/>
        </p:nvCxnSpPr>
        <p:spPr>
          <a:xfrm>
            <a:off x="838200" y="1690688"/>
            <a:ext cx="4831080" cy="0"/>
          </a:xfrm>
          <a:prstGeom prst="line">
            <a:avLst/>
          </a:prstGeom>
          <a:ln w="76200">
            <a:solidFill>
              <a:srgbClr val="3AD4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927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629ED8-7772-4E3E-B45A-089113049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847" y="2568903"/>
            <a:ext cx="7403620" cy="1964596"/>
          </a:xfrm>
          <a:solidFill>
            <a:srgbClr val="39D4BC"/>
          </a:solidFill>
        </p:spPr>
        <p:txBody>
          <a:bodyPr>
            <a:noAutofit/>
          </a:bodyPr>
          <a:lstStyle/>
          <a:p>
            <a:pPr algn="l"/>
            <a:r>
              <a:rPr lang="ru-RU" sz="4400" dirty="0">
                <a:solidFill>
                  <a:schemeClr val="bg1"/>
                </a:solidFill>
              </a:rPr>
              <a:t>Пример кейса использования </a:t>
            </a:r>
            <a:r>
              <a:rPr lang="ru-RU" sz="4400" dirty="0" err="1">
                <a:solidFill>
                  <a:schemeClr val="bg1"/>
                </a:solidFill>
              </a:rPr>
              <a:t>геомаркетингового</a:t>
            </a:r>
            <a:r>
              <a:rPr lang="ru-RU" sz="4400" dirty="0">
                <a:solidFill>
                  <a:schemeClr val="bg1"/>
                </a:solidFill>
              </a:rPr>
              <a:t> анализа</a:t>
            </a:r>
          </a:p>
        </p:txBody>
      </p:sp>
    </p:spTree>
    <p:extLst>
      <p:ext uri="{BB962C8B-B14F-4D97-AF65-F5344CB8AC3E}">
        <p14:creationId xmlns:p14="http://schemas.microsoft.com/office/powerpoint/2010/main" val="152973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DF0EF-09C9-43F2-AFBD-FA1DCBA48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места размещения АЗС в г. Санкт-Петербург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6F133B-7C44-466C-9E40-DD4B693ED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0" i="0" dirty="0">
                <a:effectLst/>
                <a:latin typeface="Yandex Sans Text"/>
              </a:rPr>
              <a:t>Факторы, влияющие на расположение АЗС</a:t>
            </a:r>
            <a:r>
              <a:rPr lang="en-US" b="0" i="0" dirty="0">
                <a:effectLst/>
                <a:latin typeface="Yandex Sans Text"/>
              </a:rPr>
              <a:t>:</a:t>
            </a:r>
            <a:endParaRPr lang="ru-RU" b="0" i="0" dirty="0">
              <a:effectLst/>
              <a:latin typeface="Yandex Sans Text"/>
            </a:endParaRPr>
          </a:p>
          <a:p>
            <a:r>
              <a:rPr lang="ru-RU" b="0" i="0" dirty="0">
                <a:effectLst/>
                <a:latin typeface="Yandex Sans Text"/>
              </a:rPr>
              <a:t>Рынок АЗС в России стабилен по своей структуре, с крупными компаниями, такими как Лукойл, Роснефть, Газпром, и небольшими представителями.</a:t>
            </a:r>
          </a:p>
          <a:p>
            <a:r>
              <a:rPr lang="ru-RU" b="0" i="0" dirty="0">
                <a:effectLst/>
                <a:latin typeface="Yandex Sans Text"/>
              </a:rPr>
              <a:t>Законодательно установлены ограничения на расположение АЗС, что усложняет задачу поиска пустого места для их размещения.</a:t>
            </a:r>
            <a:endParaRPr lang="ru-RU" dirty="0">
              <a:latin typeface="Yandex Sans Text"/>
            </a:endParaRPr>
          </a:p>
          <a:p>
            <a:r>
              <a:rPr lang="ru-RU" b="0" i="0" dirty="0">
                <a:effectLst/>
                <a:latin typeface="Yandex Sans Text"/>
              </a:rPr>
              <a:t>Целевая аудитория для АЗС - автомобилисты Санкт-Петербурга и Ленинградской области.</a:t>
            </a:r>
          </a:p>
          <a:p>
            <a:r>
              <a:rPr lang="ru-RU" b="0" i="0" dirty="0">
                <a:effectLst/>
                <a:latin typeface="Yandex Sans Text"/>
              </a:rPr>
              <a:t>Выбор местоположения АЗС основан на </a:t>
            </a:r>
            <a:r>
              <a:rPr lang="ru-RU" b="0" i="0" dirty="0" err="1">
                <a:effectLst/>
                <a:latin typeface="Yandex Sans Text"/>
              </a:rPr>
              <a:t>геопространственном</a:t>
            </a:r>
            <a:r>
              <a:rPr lang="ru-RU" b="0" i="0" dirty="0">
                <a:effectLst/>
                <a:latin typeface="Yandex Sans Text"/>
              </a:rPr>
              <a:t> анализе и изучении предложений на рынке недвижимости.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58644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696</Words>
  <Application>Microsoft Office PowerPoint</Application>
  <PresentationFormat>Широкоэкранный</PresentationFormat>
  <Paragraphs>47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REG</vt:lpstr>
      <vt:lpstr>Times New Roman</vt:lpstr>
      <vt:lpstr>Yandex Sans Text</vt:lpstr>
      <vt:lpstr>Тема Office</vt:lpstr>
      <vt:lpstr>Геомаркетинговый анализ больших данных</vt:lpstr>
      <vt:lpstr>Что такое большие данные?</vt:lpstr>
      <vt:lpstr>Значение больших данных в маркетинге</vt:lpstr>
      <vt:lpstr>Что такое геомаркетинг?</vt:lpstr>
      <vt:lpstr>Цель геомаркетинга</vt:lpstr>
      <vt:lpstr>Геомаркетинговые информационные системы (ГИС)</vt:lpstr>
      <vt:lpstr>Маркетинговые задачи</vt:lpstr>
      <vt:lpstr>Пример кейса использования геомаркетингового анализа</vt:lpstr>
      <vt:lpstr>Выбор места размещения АЗС в г. Санкт-Петербург</vt:lpstr>
      <vt:lpstr>Презентация PowerPoint</vt:lpstr>
      <vt:lpstr>Презентация PowerPoint</vt:lpstr>
      <vt:lpstr>Выводы</vt:lpstr>
      <vt:lpstr>Список источников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Геомаркетинговый анализ больших данных</dc:title>
  <dc:creator>zeloniyosminog@gmail.com</dc:creator>
  <cp:lastModifiedBy>zeloniyosminog@gmail.com</cp:lastModifiedBy>
  <cp:revision>16</cp:revision>
  <dcterms:created xsi:type="dcterms:W3CDTF">2023-10-19T13:07:03Z</dcterms:created>
  <dcterms:modified xsi:type="dcterms:W3CDTF">2023-10-26T15:14:48Z</dcterms:modified>
</cp:coreProperties>
</file>